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95" autoAdjust="0"/>
    <p:restoredTop sz="94660"/>
  </p:normalViewPr>
  <p:slideViewPr>
    <p:cSldViewPr snapToGrid="0">
      <p:cViewPr varScale="1">
        <p:scale>
          <a:sx n="92" d="100"/>
          <a:sy n="92" d="100"/>
        </p:scale>
        <p:origin x="48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198D3D-4579-41F2-99CF-D501B51D7753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ADFB76-F84A-428B-A320-5D1477575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9361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426D59-5B89-3551-A9EB-A4637E9A8B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D3007B-73EB-73BB-875E-5554AE3AF6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5B21FB-EE23-21A6-485A-2DC333F7F3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B0083-9BEB-4E85-B9EC-6514958BBF98}" type="datetime1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52A2F2-A12F-350F-F671-ECF8C10A5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Genef Consults. All rights reserved.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F1B5B6-D059-BEB5-EBB0-3A000A9B1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B4D2E-5A1A-4903-9660-BEBCF92426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729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87062E-C7E8-3A4B-2240-952FAABDE5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B3CAA4-FA4F-0B46-CBD6-268D2B6215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619480-2F15-E342-56A1-B199BB679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B781B-0DEE-4E15-9E70-C5F11B1E4E20}" type="datetime1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6F03EE-6FB4-02C5-9DFC-C2BE60842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Genef Consults. All rights reserved.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1D0ECB-FB31-4309-B782-4BC703D29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B4D2E-5A1A-4903-9660-BEBCF92426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710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EFA965-A7DF-9E37-34E6-FC43380F6F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BBC067-8628-4CDB-7ECC-734CA388DC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DC9FF3-0B70-028E-7145-3C0D2C598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BECB-92DC-4A25-B6A9-1155686D1428}" type="datetime1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C283F3-BC2C-076E-6143-52EEF525D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Genef Consults. All rights reserved.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F51B2B-9B09-5B10-AEA2-0CB8746A1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B4D2E-5A1A-4903-9660-BEBCF92426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919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5D8E6-73CB-0E17-84E7-C847FF038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5784A7-FB68-4495-B4A4-BA05DC16A5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FE06D3-A9E8-3EA5-56DD-41F829FC9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2AD0E-FBE0-4D6C-ABFA-8901547E0B87}" type="datetime1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940A3D-0CB6-6D90-CEDD-B7A66A1BC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Genef Consults. All rights reserved.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FA6A98-36E8-CDA5-F7E9-D9636E19C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B4D2E-5A1A-4903-9660-BEBCF92426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851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A4A68-2F94-EBF5-D551-DE9966684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4AD5C7-DA64-2B33-4D48-C9F8988FDC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DA8335-5178-C4EB-5DB6-A1C25F0A5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CC70F-6F31-463E-90D9-320E78B15C37}" type="datetime1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DF3E23-D8D7-11D3-5A29-ACB8DA315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Genef Consults. All rights reserved.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3A837F-6C61-ACAA-1B2F-A81AB3B68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B4D2E-5A1A-4903-9660-BEBCF92426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113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5A2E4-0C06-75C0-6685-CAB86D1FF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9AA7C7-9AB0-60AC-EAC1-2985CA81C2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608E95-B886-3C19-7502-A7D775245B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54056E-BC6C-C2A1-9701-7DD93ECA6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71B5C-1BF5-46E4-9804-2308738B81D3}" type="datetime1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652222-FD07-AF0D-FFFF-10EBD51A0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Genef Consults. All rights reserved.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B496AF-AF93-E21A-DE7F-2CC6A0384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B4D2E-5A1A-4903-9660-BEBCF92426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257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AFBCB-6415-8950-8551-B39EA612B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69902B-6BD3-268E-A138-A293CA9F84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FEDB92-2440-181B-6215-55B50FB604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F1AACA-BFF6-1CB1-BB28-98085E1316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3C1DC08-3A41-C39F-B7C8-B2C05BF384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5806AA2-EFF4-98F8-C233-3120A42A8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A2664-E32E-4A97-949D-61EA0BFA1FBA}" type="datetime1">
              <a:rPr lang="en-US" smtClean="0"/>
              <a:t>2/18/2026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621A0D-E4C2-C777-EFB7-3900C4C33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Genef Consults. All rights reserved.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DDC676-C5BF-DD43-BAC0-A304D4CAA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B4D2E-5A1A-4903-9660-BEBCF92426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229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2D6DD-C392-738C-6C12-1DC14DB4F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60D637-3C4C-C0FB-CCE0-AE5800B86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D84D5-0D05-4A41-856F-0BCB8831168D}" type="datetime1">
              <a:rPr lang="en-US" smtClean="0"/>
              <a:t>2/18/2026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FD4A4F-D4CA-17E2-CD69-65F7189AA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Genef Consults. All rights reserved.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A4DDAE-DB76-72C5-AC47-13E0B81C7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B4D2E-5A1A-4903-9660-BEBCF92426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858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0DE568-8517-C6D6-19CF-E7DB73BF19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CDEF8-B682-4BC8-9BF7-191E4EF5C982}" type="datetime1">
              <a:rPr lang="en-US" smtClean="0"/>
              <a:t>2/18/2026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B50487-73F4-A758-3CE1-113483A5A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Genef Consults. All rights reserved.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FFBB1B-94D1-A41F-40A1-CA8257A82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B4D2E-5A1A-4903-9660-BEBCF92426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865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505CF-2653-17C7-5CCB-BD23C66E3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04D01B-2C27-CC0A-B9B0-B2DACCC379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0B5D25-EF45-8B51-A8CA-FCAC50760B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DF28D2-A55E-1FEB-A4FA-072478E47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946D9-559C-4958-BBA3-4149A1969CA2}" type="datetime1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B81239-4DEA-6F16-B453-9A64F88B7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Genef Consults. All rights reserved.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403546-5B75-6062-A8F7-56A59DB42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B4D2E-5A1A-4903-9660-BEBCF92426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525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32F9FA-1DCC-75DB-07C1-9BF73BF92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722296D-060B-5778-09C1-36711E0DEC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1CFB53-0764-541D-E054-04B950E8FE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C6649A-B517-6E59-A639-4A23E851D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A16D9-A9D5-4CC9-9A84-555E42A5A925}" type="datetime1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4A6FFE-B198-CCD2-E472-FDF2FFEEA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Genef Consults. All rights reserved.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BEA610-AD8F-9C60-A0DE-64D808A99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B4D2E-5A1A-4903-9660-BEBCF92426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426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D88AC6-E120-6700-928C-F06926016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DA5F5E-B48A-5E65-F222-ECB6CC5ED6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A4D27D-DC09-B9D7-F46E-158B240E40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D981D-90A1-4838-B931-33DFB896C6B1}" type="datetime1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EADAE0-4284-5D3C-54E3-47F126CCD9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Genef Consults. All rights reserved.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88AA80-1CB2-4A2A-82E0-F2F3C28940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CB4D2E-5A1A-4903-9660-BEBCF92426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264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7A56B61-798B-7F4C-6D04-DB39F0E768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2058" y="0"/>
            <a:ext cx="8126984" cy="444444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5E11207-89BD-1D0D-9FCD-FE11A2F0EA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68136" y="1080655"/>
            <a:ext cx="9144000" cy="1743508"/>
          </a:xfrm>
        </p:spPr>
        <p:txBody>
          <a:bodyPr/>
          <a:lstStyle/>
          <a:p>
            <a:r>
              <a:rPr lang="en-US" b="1" dirty="0"/>
              <a:t>SME Growth &amp; Market Entry Toolkit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AE95EB-ACC6-317B-6EE5-6B7D47DB34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44782" y="3030538"/>
            <a:ext cx="9521536" cy="2923453"/>
          </a:xfrm>
        </p:spPr>
        <p:txBody>
          <a:bodyPr>
            <a:normAutofit/>
          </a:bodyPr>
          <a:lstStyle/>
          <a:p>
            <a:pPr algn="l"/>
            <a:r>
              <a:rPr lang="en-US" b="1" dirty="0"/>
              <a:t>A Practical Guide for SMEs Ready to Scale with Structure and Confidence</a:t>
            </a:r>
          </a:p>
          <a:p>
            <a:pPr algn="l"/>
            <a:endParaRPr lang="en-US" b="1" dirty="0"/>
          </a:p>
          <a:p>
            <a:pPr algn="l"/>
            <a:endParaRPr lang="en-US" b="1" dirty="0"/>
          </a:p>
          <a:p>
            <a:pPr algn="l"/>
            <a:r>
              <a:rPr lang="en-US" b="1" dirty="0"/>
              <a:t>Prepared by: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BED5B17-5E50-7080-5087-24A6D55871E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8136" y="4853154"/>
            <a:ext cx="3048456" cy="692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78916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D6D66E-7E98-B277-999C-5C715E484F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Step 4: Strategic Fit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Evaluate: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Does this market align with our long-term strategy?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Can we win without over-stretching resources?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Does entry strengthen or distract from our core business?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Decision Rule:</a:t>
            </a: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 Enter only when market attractiveness, strategic fit, and execution capability align.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E20ED8-256F-4169-031A-9D449970B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Genef Consults. All rights reserved.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53E35F5-54D1-FCDE-EB26-F02F019EEA46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8745" y="6192849"/>
            <a:ext cx="3048456" cy="692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48359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F19EE-5C61-5866-7A15-4C00FB97A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Section 3: Market Entry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9110D3-5173-F892-6280-BD87DF836B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463" y="1523495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Different markets require different approaches. Common entry models include: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Direct Entry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Full ownership and control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Higher risk and higher reward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Requires strong capital and operational capacity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953B08-D270-C0E7-92BA-6AA88F933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Genef Consults. All rights reserved.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7491390-4FF8-8F96-27C8-62A5D643B729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8745" y="6192849"/>
            <a:ext cx="3048456" cy="692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27380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F68661-9EE4-5AF6-DFA6-B8119248A7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Partnership or Joint Venture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Shared risk and local insight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Faster market access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Requires strong governance and partner alignment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D33344-4D8D-973A-8AC1-FBFA26C9B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Genef Consults. All rights reserved.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FF256AB-B0FD-DB94-1719-E0875F2F3ACE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8745" y="6192849"/>
            <a:ext cx="3048456" cy="692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99886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231F3E-8934-7915-1C29-F29554302D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b="1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Distributor or Agent Model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Lower upfront investment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Limited control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Suitable for testing new markets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BD6E64-F100-5F7A-B6A0-DA65A7436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Genef Consults. All rights reserved.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9765254-8508-BB80-249F-CDBF53A50673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8745" y="6192849"/>
            <a:ext cx="3048456" cy="692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47411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E045A3-2B30-C1E7-7051-32F5DFBBD4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Pilot or Phased Entry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Start small and scale gradually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Allows learning before full commitment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Reduces costly mistakes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0582F9-BE33-9D54-99B4-7B32B10B3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Genef Consults. All rights reserved.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889956B-7099-6167-C847-DCB518678C94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8745" y="6192849"/>
            <a:ext cx="3048456" cy="692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35296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7DA80A-47B6-3E7E-F13B-1CBE4A2E6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Section 4: Common SME Growth &amp; Expansion Mistakes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9FB812-19D2-F2A5-A466-BC83573F4F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3361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Many SMEs fail not because of lack of opportunity, but because of poor execution.</a:t>
            </a:r>
          </a:p>
          <a:p>
            <a:pPr marL="0" indent="0">
              <a:buNone/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Common mistakes include:</a:t>
            </a:r>
          </a:p>
          <a:p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Expanding without a clear strategy</a:t>
            </a:r>
          </a:p>
          <a:p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Underestimating operational complexity</a:t>
            </a:r>
          </a:p>
          <a:p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Ignoring regulatory and compliance risks</a:t>
            </a:r>
          </a:p>
          <a:p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Over-reliance on a single customer or partner</a:t>
            </a:r>
          </a:p>
          <a:p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Weak internal capacity and leadership strain</a:t>
            </a:r>
          </a:p>
          <a:p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Treating training as an event, not a process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Awareness of these risks significantly improves success rates.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DA895B-2B56-402E-5424-C86BDC841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Genef Consults. All rights reserved.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B99A489-8487-DCD9-9599-92257FE20EBE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8745" y="6192849"/>
            <a:ext cx="3048456" cy="692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61951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4F0600-FEA5-0F5D-6A8B-64C041252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Section 5: Simple Growth &amp; Market Entry Roadmap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E8B025-A8DA-7603-2C4D-6E7307017A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Use this roadmap to structure your expansion process.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Phase 1: Diagnose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Assess internal readiness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Clarify growth objectives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Identify priority markets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4E904F-EB01-3B5E-2E0B-D1DB78F39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Genef Consults. All rights reserved.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78C6946-6EE7-DAEB-E1DE-12863A910D1F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8745" y="6192849"/>
            <a:ext cx="3048456" cy="692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40894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00D570-304B-BC19-4121-0C7267C3C6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Phase 2: Design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Conduct market and competitor analysis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Choose entry model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Develop execution roadmap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1BED67-21BA-34B9-FC25-215529533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Genef Consults. All rights reserved.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8E4EB5E-C58D-145E-2D20-82CBD288AB0D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8745" y="6192849"/>
            <a:ext cx="3048456" cy="692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8316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4472CA-7738-FE8A-125F-0673C56490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Phase 3: Prepare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Build internal capacity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Secure partnerships and resources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Set governance and reporting structures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7086AF-E8F0-67A6-A62A-FAAAF2F5F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Genef Consults. All rights reserved.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50F2363-15B6-8643-BABD-DD8CA6E097B8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8745" y="6192849"/>
            <a:ext cx="3048456" cy="692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3716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E78E8F-E532-B874-07B9-DE0AD04989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Phase 4: Execute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Launch operations or pilot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Monitor performance closely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Adjust strategy based on market feedback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0C7DC3-E821-536F-0778-58035904F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Genef Consults. All rights reserved.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4FB8DFC-6057-5040-D214-F5F59E6638E3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8745" y="6192849"/>
            <a:ext cx="3048456" cy="692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67164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05AE3-815E-5731-883B-5D3282419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How to Use This Toolkit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BA655F-3E77-6F0C-3843-0809D9C1AF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633364" cy="4502439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This toolkit is designed for SME founders, executives, and management teams who are planning growth or entry into new markets. It is practical, decision-focused, and implementation-oriented.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You can use it to: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Assess whether your business is truly ready to scale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Make informed market entry decisions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Identify common risks before they become costly mistakes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Structure your growth and expansion strategy.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44777C-06E3-3715-E5A3-131C21D9E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Genef Consults. All rights reserved.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593C434-F36E-1BCD-806D-22FEC54F62FA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8745" y="6192849"/>
            <a:ext cx="3048456" cy="692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00519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A2F211-E237-9D68-120B-D0AC50712D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Phase 5: Stabilize &amp; Scale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Optimize operations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Strengthen market position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Prepare for further expansion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CE2FD1-C13F-995B-182D-58D71EC0E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Genef Consults. All rights reserved.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301AF42-ADEE-D4DB-EBAC-5696A6C53B17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8745" y="6192849"/>
            <a:ext cx="3048456" cy="692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6016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34E05-E1FF-5750-AACC-8B45D744B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Section 6: When to Engage External Advisors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CBF6D-CC29-239D-FE5C-4756EC3DDE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External advisory support is valuable when: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Entering unfamiliar markets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Making high-risk strategic decisions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Internal capacity is stretched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Objective, data-driven insight is required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Genef Consults supports SMEs across growth planning, market entry strategy, and capacity building, working alongside management teams from strategy to execution.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F505B2-C588-5143-8EE2-C884378C2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Genef Consults. All rights reserved.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46D25F4-688D-F7CD-511B-0FE3CB372AD3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8745" y="6192849"/>
            <a:ext cx="3048456" cy="692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78475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6913B-845F-AFBB-0FC0-732317F61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Final Note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0E49FA-6FFC-33E2-6114-1FF043BF75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Growth and expansion should be deliberate, structured, and informed. This toolkit provides a foundation, but successful execution requires discipline, clarity, and the right support.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b="1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Next Step:</a:t>
            </a: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 Book a confidential strategy session with </a:t>
            </a:r>
            <a:r>
              <a:rPr lang="en-US" b="1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Genef Consults</a:t>
            </a: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 to discuss your growth or market entry objectives.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E16056-305E-AF04-A4E1-B33EE5987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Genef Consults. All rights reserved.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F0D51AD-F11F-F03F-61C9-9EC85A8F6629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8745" y="6192849"/>
            <a:ext cx="3048456" cy="692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1554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D1642-D240-E499-AA03-D39194F7E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Section 1: SME Growth Readiness Checklist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3C6DE-BFFF-2C87-39B2-2E906CC472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Before scaling or entering a new market, clarity is critical. Use the checklist below to assess your current position.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Strategic Readiness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We have a clearly defined value proposition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Our target customer segments are well understood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We know why customers choose us over competitors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We have a documented growth strategy</a:t>
            </a:r>
          </a:p>
          <a:p>
            <a:pPr marL="0" indent="0">
              <a:buNone/>
            </a:pPr>
            <a:endParaRPr lang="en-US" dirty="0">
              <a:latin typeface="EB Garamond" pitchFamily="2" charset="0"/>
              <a:ea typeface="EB Garamond" pitchFamily="2" charset="0"/>
              <a:cs typeface="EB Garamond" pitchFamily="2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913A17-B8FA-B9B3-004F-60D149275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Genef Consults. All rights reserved.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CCB1863-03BF-E8C4-01DE-4CD4060883B2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8745" y="6192849"/>
            <a:ext cx="3048456" cy="692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7458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72AC78-3AC8-2663-BBF2-55075653C2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Financial Readiness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We understand our cost structure and margins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We have predictable revenue streams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We can fund growth without destabilizing operations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We have basic financial controls and reporting</a:t>
            </a:r>
          </a:p>
          <a:p>
            <a:pPr marL="0" indent="0">
              <a:lnSpc>
                <a:spcPct val="150000"/>
              </a:lnSpc>
              <a:buNone/>
            </a:pPr>
            <a:endParaRPr lang="en-US" dirty="0">
              <a:latin typeface="EB Garamond" pitchFamily="2" charset="0"/>
              <a:ea typeface="EB Garamond" pitchFamily="2" charset="0"/>
              <a:cs typeface="EB Garamond" pitchFamily="2" charset="0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39CB62-9392-AC41-8871-30F715C93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Genef Consults. All rights reserved.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C656775-C8DF-D21E-3D3A-5977640DD5C1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8745" y="6192849"/>
            <a:ext cx="3048456" cy="692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43681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D370CC-57B6-2E63-F0A6-A90C079A96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Operational Readiness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Core business processes are documented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Key roles and responsibilities are clear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Our systems can support increased demand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We can maintain quality as we scale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182195-96D8-CBEC-2F16-06BE92521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Genef Consults. All rights reserved.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4C49260-84FA-CE0F-D208-1E2FC105389E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8745" y="6192849"/>
            <a:ext cx="3048456" cy="692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7358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DCB95A-191F-8BBE-1CAF-D61F5F26A1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253331"/>
            <a:ext cx="10737273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Market Readiness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We understand customer demand in the new market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We know our key competitors and substitutes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We are aware of regulatory and compliance requirements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We understand pricing expectations in the target market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If you answered “No” to multiple areas, scaling should be delayed until gaps are addressed.</a:t>
            </a:r>
            <a:endParaRPr lang="en-US" dirty="0">
              <a:latin typeface="EB Garamond" pitchFamily="2" charset="0"/>
              <a:ea typeface="EB Garamond" pitchFamily="2" charset="0"/>
              <a:cs typeface="EB Garamond" pitchFamily="2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5159D7-0387-7412-750A-9822C43F9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Genef Consults. All rights reserved.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10D81C4-0FCC-F8D4-D137-6786566D0151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8745" y="6192849"/>
            <a:ext cx="3048456" cy="692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30336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75425-5073-117E-7312-855CB2D46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Section 2: Market Entry Decision Framework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17217E-637C-E01E-B123-2847DDC7B7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Not every market opportunity is a good one. This framework helps you decide whether to enter a new market and how.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Step 1: Market Attractiveness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Ask: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Is there a real and growing demand for our offering?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Is the market large enough to justify entry?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Are customers willing and able to pay?</a:t>
            </a:r>
          </a:p>
          <a:p>
            <a:pPr marL="0" indent="0">
              <a:lnSpc>
                <a:spcPct val="150000"/>
              </a:lnSpc>
              <a:buNone/>
            </a:pPr>
            <a:endParaRPr lang="en-US" dirty="0">
              <a:latin typeface="EB Garamond" pitchFamily="2" charset="0"/>
              <a:ea typeface="EB Garamond" pitchFamily="2" charset="0"/>
              <a:cs typeface="EB Garamond" pitchFamily="2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C92A8C-A9E4-9B40-4A90-14E556655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Genef Consults. All rights reserved.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A5122E0-A083-8526-B56A-4BE7878F64B0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8745" y="6192849"/>
            <a:ext cx="3048456" cy="692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44608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25C629-9801-8EAF-39DB-537FDDEA6D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Step 2: Competitive Landscape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Assess: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Who are the dominant players?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What advantages do they have?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Where are the gaps we can realistically compete in?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8D31BB-AC5A-BA1E-29D6-84B03DF9F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Genef Consults. All rights reserved.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6F51691-3C51-4BED-0C30-485D212A5EA2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8745" y="6192849"/>
            <a:ext cx="3048456" cy="692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69292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D857ED-6A9B-9A57-7529-243E4869E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Step 3: Entry Barriers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Identify: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Regulatory or licensing requirements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Capital requirements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Distribution or partnership barriers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EB Garamond" pitchFamily="2" charset="0"/>
                <a:ea typeface="EB Garamond" pitchFamily="2" charset="0"/>
                <a:cs typeface="EB Garamond" pitchFamily="2" charset="0"/>
              </a:rPr>
              <a:t>Cultural or operational challenges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CFDEF1-950F-4F40-C43C-691F9917C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Genef Consults. All rights reserved.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2EBF08C-5E2B-DA21-BF43-D26D385A9A51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8745" y="6192849"/>
            <a:ext cx="3048456" cy="692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99147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951</Words>
  <Application>Microsoft Office PowerPoint</Application>
  <PresentationFormat>Widescreen</PresentationFormat>
  <Paragraphs>140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Calibri Light</vt:lpstr>
      <vt:lpstr>EB Garamond</vt:lpstr>
      <vt:lpstr>Wingdings</vt:lpstr>
      <vt:lpstr>Office Theme</vt:lpstr>
      <vt:lpstr>SME Growth &amp; Market Entry Toolkit</vt:lpstr>
      <vt:lpstr>How to Use This Toolkit</vt:lpstr>
      <vt:lpstr>Section 1: SME Growth Readiness Checklist</vt:lpstr>
      <vt:lpstr>PowerPoint Presentation</vt:lpstr>
      <vt:lpstr>PowerPoint Presentation</vt:lpstr>
      <vt:lpstr>PowerPoint Presentation</vt:lpstr>
      <vt:lpstr>Section 2: Market Entry Decision Framework</vt:lpstr>
      <vt:lpstr>PowerPoint Presentation</vt:lpstr>
      <vt:lpstr>PowerPoint Presentation</vt:lpstr>
      <vt:lpstr>PowerPoint Presentation</vt:lpstr>
      <vt:lpstr>Section 3: Market Entry Models</vt:lpstr>
      <vt:lpstr>PowerPoint Presentation</vt:lpstr>
      <vt:lpstr>PowerPoint Presentation</vt:lpstr>
      <vt:lpstr>PowerPoint Presentation</vt:lpstr>
      <vt:lpstr>Section 4: Common SME Growth &amp; Expansion Mistakes</vt:lpstr>
      <vt:lpstr>Section 5: Simple Growth &amp; Market Entry Roadmap</vt:lpstr>
      <vt:lpstr>PowerPoint Presentation</vt:lpstr>
      <vt:lpstr>PowerPoint Presentation</vt:lpstr>
      <vt:lpstr>PowerPoint Presentation</vt:lpstr>
      <vt:lpstr>PowerPoint Presentation</vt:lpstr>
      <vt:lpstr>Section 6: When to Engage External Advisors</vt:lpstr>
      <vt:lpstr>Final Note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frank inegbedion</dc:creator>
  <cp:lastModifiedBy>frank inegbedion</cp:lastModifiedBy>
  <cp:revision>4</cp:revision>
  <dcterms:created xsi:type="dcterms:W3CDTF">2026-02-18T20:51:44Z</dcterms:created>
  <dcterms:modified xsi:type="dcterms:W3CDTF">2026-02-18T21:04:43Z</dcterms:modified>
</cp:coreProperties>
</file>